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01" r:id="rId144"/>
    <p:sldId id="391" r:id="rId145"/>
    <p:sldId id="390" r:id="rId146"/>
    <p:sldId id="392" r:id="rId147"/>
    <p:sldId id="372" r:id="rId148"/>
    <p:sldId id="393" r:id="rId149"/>
    <p:sldId id="396" r:id="rId150"/>
    <p:sldId id="373" r:id="rId151"/>
    <p:sldId id="402" r:id="rId152"/>
    <p:sldId id="374" r:id="rId153"/>
    <p:sldId id="397" r:id="rId154"/>
    <p:sldId id="376" r:id="rId155"/>
    <p:sldId id="398" r:id="rId156"/>
    <p:sldId id="394" r:id="rId157"/>
    <p:sldId id="399" r:id="rId158"/>
    <p:sldId id="395" r:id="rId159"/>
    <p:sldId id="400" r:id="rId160"/>
    <p:sldId id="352" r:id="rId161"/>
    <p:sldId id="257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07B93F-52C7-FD29-5C3B-6C1F213DC3F9}" v="12" dt="2025-04-09T12:40:17.977"/>
    <p1510:client id="{DF762A6F-9D2C-2140-B75C-FA12CE1E1BEC}" v="49" dt="2025-04-08T16:46:05.602"/>
    <p1510:client id="{E339CEF3-2E27-4417-8F80-6EB63109EE47}" v="4" dt="2025-04-09T12:42:15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4" d="100"/>
          <a:sy n="104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00B050"/>
              </a:solidFill>
            </a:rPr>
            <a:t>preempt</a:t>
          </a:r>
          <a:r>
            <a:rPr lang="en-US" dirty="0"/>
            <a:t> the job and run a </a:t>
          </a:r>
          <a:r>
            <a:rPr lang="en-US" dirty="0">
              <a:solidFill>
                <a:srgbClr val="0070C0"/>
              </a:solidFill>
            </a:rPr>
            <a:t>new</a:t>
          </a:r>
          <a:r>
            <a:rPr lang="en-US" dirty="0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req[]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process </a:t>
          </a:r>
          <a:r>
            <a:rPr lang="en-IN" i="1"/>
            <a:t>i </a:t>
          </a:r>
          <a:r>
            <a:rPr lang="en-IN" i="0"/>
            <a:t>. If req[j] = k, then it means that process </a:t>
          </a:r>
          <a:r>
            <a:rPr lang="en-IN" i="1"/>
            <a:t>i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sysctl_sched_latency</a:t>
          </a:r>
          <a:r>
            <a:rPr lang="en-US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sysctl_sched_min_granularity</a:t>
          </a:r>
          <a:r>
            <a:rPr lang="en-US" dirty="0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Then </a:t>
          </a:r>
          <a:r>
            <a:rPr lang="en-US" sz="2500" kern="1200" dirty="0">
              <a:solidFill>
                <a:srgbClr val="00B050"/>
              </a:solidFill>
            </a:rPr>
            <a:t>preempt</a:t>
          </a:r>
          <a:r>
            <a:rPr lang="en-US" sz="2500" kern="1200" dirty="0"/>
            <a:t> the job and run a </a:t>
          </a:r>
          <a:r>
            <a:rPr lang="en-US" sz="2500" kern="1200" dirty="0">
              <a:solidFill>
                <a:srgbClr val="0070C0"/>
              </a:solidFill>
            </a:rPr>
            <a:t>new</a:t>
          </a:r>
          <a:r>
            <a:rPr lang="en-US" sz="2500" kern="1200" dirty="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/>
            <a:t>req[]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process </a:t>
          </a:r>
          <a:r>
            <a:rPr lang="en-IN" sz="2300" i="1" kern="1200"/>
            <a:t>i </a:t>
          </a:r>
          <a:r>
            <a:rPr lang="en-IN" sz="2300" i="0" kern="1200"/>
            <a:t>. If req[j] = k, then it means that process </a:t>
          </a:r>
          <a:r>
            <a:rPr lang="en-IN" sz="2300" i="1" kern="1200"/>
            <a:t>i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sysctl_sched_latency</a:t>
          </a:r>
          <a:r>
            <a:rPr lang="en-US" sz="2600" kern="1200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sysctl_sched_min_granularity</a:t>
          </a:r>
          <a:r>
            <a:rPr lang="en-US" sz="2600" kern="1200" dirty="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2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2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8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5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7.png"/><Relationship Id="rId4" Type="http://schemas.openxmlformats.org/officeDocument/2006/relationships/diagramData" Target="../diagrams/data13.xml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</a:t>
            </a:r>
            <a:r>
              <a:rPr lang="en-IN" dirty="0"/>
              <a:t>Times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</a:t>
            </a:r>
            <a:r>
              <a:rPr lang="en-IN" dirty="0"/>
              <a:t>NP-Completeness</a:t>
            </a:r>
            <a:r>
              <a:rPr lang="en-IN"/>
              <a:t>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86" t="-3883" r="-724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</a:t>
            </a:r>
            <a:r>
              <a:rPr lang="en-US" sz="2800"/>
              <a:t>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</a:t>
            </a:r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we</a:t>
            </a:r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</a:t>
            </a:r>
            <a:r>
              <a:rPr lang="en-US" sz="2400"/>
              <a:t>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</a:t>
            </a:r>
            <a:r>
              <a:rPr lang="en-US" dirty="0"/>
              <a:t>job </a:t>
            </a:r>
            <a:r>
              <a:rPr lang="en-US"/>
              <a:t>should be running</a:t>
            </a:r>
          </a:p>
          <a:p>
            <a:r>
              <a:rPr lang="en-US"/>
              <a:t>If a </a:t>
            </a:r>
            <a:r>
              <a:rPr lang="en-US" dirty="0"/>
              <a:t>job </a:t>
            </a:r>
            <a:r>
              <a:rPr lang="en-US"/>
              <a:t>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</a:t>
            </a:r>
            <a:r>
              <a:rPr lang="en-US" dirty="0"/>
              <a:t>job</a:t>
            </a:r>
            <a:endParaRPr lang="en-US"/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</a:t>
            </a:r>
            <a:r>
              <a:rPr lang="en-US" dirty="0"/>
              <a:t>role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 dirty="0"/>
              <a:t>Real-time</a:t>
            </a:r>
            <a:endParaRPr lang="en-US"/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 dirty="0"/>
              <a:t>Different CPUs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their queues.  </a:t>
            </a:r>
          </a:p>
          <a:p>
            <a:r>
              <a:rPr lang="en-US" dirty="0"/>
              <a:t>The dispatcher also has a central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. It picks a job from the queue and sends it to a </a:t>
            </a:r>
            <a:r>
              <a:rPr lang="en-US" dirty="0">
                <a:solidFill>
                  <a:srgbClr val="00B050"/>
                </a:solidFill>
              </a:rPr>
              <a:t>CPU-specific</a:t>
            </a:r>
            <a:r>
              <a:rPr lang="en-US" dirty="0"/>
              <a:t> queue.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 dirty="0"/>
                  <a:t>Preemptible</a:t>
                </a:r>
                <a:r>
                  <a:rPr lang="en-IN"/>
                  <a:t>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86" t="-7080" r="-724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  <a:endParaRPr lang="en-IN" sz="24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 dirty="0"/>
              <a:t>Job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</a:t>
            </a:r>
            <a:r>
              <a:rPr lang="en-IN" sz="2000" dirty="0"/>
              <a:t>,</a:t>
            </a:r>
            <a:r>
              <a:rPr lang="en-IN" sz="2000"/>
              <a:t>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C</a:t>
            </a:r>
            <a:endParaRPr lang="en-IN" b="1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</a:t>
            </a:r>
            <a:r>
              <a:rPr lang="en-IN" dirty="0"/>
              <a:t>we</a:t>
            </a:r>
            <a:r>
              <a:rPr lang="en-IN"/>
              <a:t>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</a:t>
            </a:r>
            <a:r>
              <a:rPr lang="en-IN" sz="2800" dirty="0"/>
              <a:t>form</a:t>
            </a:r>
            <a:r>
              <a:rPr lang="en-IN" sz="2800"/>
              <a:t>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 dirty="0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STOP TASK </a:t>
            </a:r>
            <a:r>
              <a:rPr lang="en-IN" dirty="0">
                <a:sym typeface="Wingdings" panose="05000000000000000000" pitchFamily="2" charset="2"/>
              </a:rPr>
              <a:t> Stops everything and runs (like a kernel panic)</a:t>
            </a: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DL</a:t>
            </a:r>
            <a:r>
              <a:rPr lang="en-IN" dirty="0"/>
              <a:t> (Deadline Scheduling)</a:t>
            </a:r>
          </a:p>
          <a:p>
            <a:pPr lvl="1"/>
            <a:r>
              <a:rPr lang="en-IN" dirty="0"/>
              <a:t>Tasks that need to finish before a deadline.</a:t>
            </a:r>
          </a:p>
          <a:p>
            <a:pPr lvl="1"/>
            <a:r>
              <a:rPr lang="en-IN" dirty="0"/>
              <a:t>Audio and video encoding</a:t>
            </a:r>
          </a:p>
          <a:p>
            <a:r>
              <a:rPr lang="en-IN" dirty="0">
                <a:solidFill>
                  <a:srgbClr val="C00000"/>
                </a:solidFill>
              </a:rPr>
              <a:t>RT</a:t>
            </a:r>
            <a:r>
              <a:rPr lang="en-IN" dirty="0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</a:p>
          <a:p>
            <a:pPr lvl="1"/>
            <a:r>
              <a:rPr lang="en-IN" dirty="0"/>
              <a:t>Custom software with mission critical requirements</a:t>
            </a:r>
          </a:p>
          <a:p>
            <a:r>
              <a:rPr lang="en-IN" dirty="0">
                <a:solidFill>
                  <a:srgbClr val="0070C0"/>
                </a:solidFill>
              </a:rPr>
              <a:t>Fair</a:t>
            </a:r>
            <a:r>
              <a:rPr lang="en-IN" dirty="0"/>
              <a:t> (CFS – completely fair scheduler)</a:t>
            </a:r>
          </a:p>
          <a:p>
            <a:pPr lvl="1"/>
            <a:r>
              <a:rPr lang="en-IN" dirty="0"/>
              <a:t>Default</a:t>
            </a:r>
          </a:p>
          <a:p>
            <a:r>
              <a:rPr lang="en-IN" dirty="0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 dirty="0"/>
              <a:t>Idle process (nothing running basically)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stop_task.c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idle.c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the current task, idle task, and </a:t>
            </a:r>
            <a:r>
              <a:rPr lang="en-IN" sz="2000" dirty="0" err="1"/>
              <a:t>mm_struct</a:t>
            </a:r>
            <a:endParaRPr lang="en-IN" sz="2000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i="1" dirty="0" err="1"/>
              <a:t>pick_next_task</a:t>
            </a:r>
            <a:r>
              <a:rPr lang="en-IN" i="1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pick_next_task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 dirty="0"/>
              <a:t>If the currently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task is in the CFS class or above and there are </a:t>
            </a:r>
            <a:r>
              <a:rPr lang="en-IN" dirty="0">
                <a:solidFill>
                  <a:srgbClr val="FF0000"/>
                </a:solidFill>
              </a:rPr>
              <a:t>no</a:t>
            </a:r>
            <a:r>
              <a:rPr lang="en-IN" dirty="0"/>
              <a:t> tasks in any other </a:t>
            </a:r>
            <a:r>
              <a:rPr lang="en-IN" dirty="0">
                <a:solidFill>
                  <a:srgbClr val="7030A0"/>
                </a:solidFill>
              </a:rPr>
              <a:t>higher</a:t>
            </a:r>
            <a:r>
              <a:rPr lang="en-IN" dirty="0"/>
              <a:t> classes</a:t>
            </a:r>
          </a:p>
          <a:p>
            <a:pPr lvl="1"/>
            <a:r>
              <a:rPr lang="en-IN" dirty="0"/>
              <a:t>Find the next </a:t>
            </a:r>
            <a:r>
              <a:rPr lang="en-IN" dirty="0">
                <a:solidFill>
                  <a:srgbClr val="00B050"/>
                </a:solidFill>
              </a:rPr>
              <a:t>fair</a:t>
            </a:r>
            <a:r>
              <a:rPr lang="en-IN" dirty="0"/>
              <a:t> task (as per CFS)</a:t>
            </a:r>
          </a:p>
          <a:p>
            <a:r>
              <a:rPr lang="en-IN" dirty="0"/>
              <a:t>Else, iterate through the </a:t>
            </a:r>
            <a:r>
              <a:rPr lang="en-IN" dirty="0">
                <a:solidFill>
                  <a:srgbClr val="C00000"/>
                </a:solidFill>
              </a:rPr>
              <a:t>classes</a:t>
            </a:r>
            <a:r>
              <a:rPr lang="en-IN" dirty="0"/>
              <a:t> in descending order</a:t>
            </a:r>
          </a:p>
          <a:p>
            <a:pPr lvl="1"/>
            <a:r>
              <a:rPr lang="en-IN" dirty="0"/>
              <a:t>Find the first </a:t>
            </a:r>
            <a:r>
              <a:rPr lang="en-IN" dirty="0">
                <a:solidFill>
                  <a:srgbClr val="7030A0"/>
                </a:solidFill>
              </a:rPr>
              <a:t>eligible</a:t>
            </a:r>
            <a:r>
              <a:rPr lang="en-IN" dirty="0"/>
              <a:t> task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Select</a:t>
            </a:r>
            <a:r>
              <a:rPr lang="en-IN" dirty="0"/>
              <a:t> the current core</a:t>
            </a:r>
          </a:p>
          <a:p>
            <a:r>
              <a:rPr lang="en-IN" dirty="0">
                <a:solidFill>
                  <a:srgbClr val="00B050"/>
                </a:solidFill>
              </a:rPr>
              <a:t>Add</a:t>
            </a:r>
            <a:r>
              <a:rPr lang="en-IN" dirty="0"/>
              <a:t> to the </a:t>
            </a:r>
            <a:r>
              <a:rPr lang="en-IN" dirty="0" err="1"/>
              <a:t>runqueue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 the scheduling algorithm of the appropriate scheduling class	</a:t>
            </a:r>
          </a:p>
          <a:p>
            <a:r>
              <a:rPr lang="en-IN" dirty="0">
                <a:solidFill>
                  <a:srgbClr val="C00000"/>
                </a:solidFill>
              </a:rPr>
              <a:t>Effect</a:t>
            </a:r>
            <a:r>
              <a:rPr lang="en-IN" dirty="0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</a:t>
            </a:r>
            <a:r>
              <a:rPr lang="en-IN" dirty="0">
                <a:solidFill>
                  <a:srgbClr val="00B050"/>
                </a:solidFill>
              </a:rPr>
              <a:t>fields</a:t>
            </a:r>
            <a:r>
              <a:rPr lang="en-IN" dirty="0"/>
              <a:t> in </a:t>
            </a:r>
            <a:r>
              <a:rPr lang="en-IN" i="1" dirty="0" err="1">
                <a:solidFill>
                  <a:srgbClr val="C00000"/>
                </a:solidFill>
              </a:rPr>
              <a:t>task_struct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pick_next_task_fair</a:t>
            </a:r>
            <a:r>
              <a:rPr lang="en-IN" dirty="0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Update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current</a:t>
            </a:r>
            <a:r>
              <a:rPr lang="en-IN" sz="2400" dirty="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B050"/>
                </a:solidFill>
              </a:rPr>
              <a:t>Update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the scheduling statistics</a:t>
            </a:r>
          </a:p>
          <a:p>
            <a:r>
              <a:rPr lang="en-IN" sz="2400" dirty="0"/>
              <a:t>Update the virtual runtime of the task</a:t>
            </a:r>
          </a:p>
          <a:p>
            <a:pPr lvl="1"/>
            <a:r>
              <a:rPr lang="en-IN" dirty="0"/>
              <a:t>Consider the current 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interval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current time </a:t>
            </a:r>
            <a:r>
              <a:rPr lang="en-IN" dirty="0"/>
              <a:t>– when the task started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last) (= </a:t>
            </a:r>
            <a:r>
              <a:rPr lang="el-GR" dirty="0"/>
              <a:t>δ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Let it be </a:t>
            </a:r>
            <a:r>
              <a:rPr lang="en-IN" dirty="0">
                <a:solidFill>
                  <a:srgbClr val="00B050"/>
                </a:solidFill>
              </a:rPr>
              <a:t>delta </a:t>
            </a:r>
            <a:r>
              <a:rPr lang="en-IN" dirty="0"/>
              <a:t>(</a:t>
            </a:r>
            <a:r>
              <a:rPr lang="el-GR" dirty="0"/>
              <a:t>δ</a:t>
            </a:r>
            <a:r>
              <a:rPr lang="en-IN" dirty="0"/>
              <a:t>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-black tree stores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tasks indexed by the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.</a:t>
            </a:r>
          </a:p>
          <a:p>
            <a:r>
              <a:rPr lang="en-IN" dirty="0"/>
              <a:t>The leftmost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 dirty="0"/>
              <a:t> stores the task with the </a:t>
            </a:r>
            <a:r>
              <a:rPr lang="en-IN" dirty="0">
                <a:solidFill>
                  <a:srgbClr val="C00000"/>
                </a:solidFill>
              </a:rPr>
              <a:t>least</a:t>
            </a:r>
            <a:r>
              <a:rPr lang="en-IN" dirty="0"/>
              <a:t> </a:t>
            </a:r>
            <a:r>
              <a:rPr lang="en-IN" dirty="0" err="1">
                <a:solidFill>
                  <a:srgbClr val="0070C0"/>
                </a:solidFill>
              </a:rPr>
              <a:t>vruntime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Store the current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in </a:t>
            </a:r>
            <a:r>
              <a:rPr lang="en-IN" dirty="0" err="1"/>
              <a:t>cfs_rq</a:t>
            </a:r>
            <a:r>
              <a:rPr lang="en-IN" dirty="0"/>
              <a:t>-&gt;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 dirty="0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dirty="0" err="1"/>
              <a:t>vruntime</a:t>
            </a:r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Otherwise</a:t>
            </a:r>
            <a:r>
              <a:rPr lang="en-IN" dirty="0"/>
              <a:t>: If the </a:t>
            </a:r>
            <a:r>
              <a:rPr lang="en-IN" dirty="0">
                <a:solidFill>
                  <a:srgbClr val="0070C0"/>
                </a:solidFill>
              </a:rPr>
              <a:t>current</a:t>
            </a:r>
            <a:r>
              <a:rPr lang="en-IN" dirty="0"/>
              <a:t> task has executed for more than a </a:t>
            </a:r>
            <a:r>
              <a:rPr lang="en-IN" dirty="0">
                <a:solidFill>
                  <a:srgbClr val="C00000"/>
                </a:solidFill>
              </a:rPr>
              <a:t>quantum</a:t>
            </a:r>
            <a:r>
              <a:rPr lang="en-IN" dirty="0"/>
              <a:t>, then try a </a:t>
            </a:r>
            <a:r>
              <a:rPr lang="en-IN" dirty="0" err="1"/>
              <a:t>preemption</a:t>
            </a:r>
            <a:endParaRPr lang="en-IN" dirty="0"/>
          </a:p>
          <a:p>
            <a:pPr lvl="1"/>
            <a:r>
              <a:rPr lang="en-IN" dirty="0"/>
              <a:t>Choose the </a:t>
            </a:r>
            <a:r>
              <a:rPr lang="en-IN" dirty="0">
                <a:solidFill>
                  <a:srgbClr val="7030A0"/>
                </a:solidFill>
              </a:rPr>
              <a:t>second</a:t>
            </a:r>
            <a:r>
              <a:rPr lang="en-IN" dirty="0"/>
              <a:t> leftmost entity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Each group of </a:t>
            </a:r>
            <a:r>
              <a:rPr lang="en-IN" dirty="0">
                <a:solidFill>
                  <a:srgbClr val="00B050"/>
                </a:solidFill>
              </a:rPr>
              <a:t>processes</a:t>
            </a:r>
            <a:r>
              <a:rPr lang="en-IN" dirty="0"/>
              <a:t> is treated as a single unit for the purposes of allocation of </a:t>
            </a:r>
            <a:r>
              <a:rPr lang="en-IN" dirty="0" err="1"/>
              <a:t>vruntime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</a:t>
            </a:r>
            <a:r>
              <a:rPr lang="en-IN" sz="2400" i="1" dirty="0" err="1"/>
              <a:t>vruntime</a:t>
            </a:r>
            <a:r>
              <a:rPr lang="en-IN" sz="2400" i="1" dirty="0"/>
              <a:t> </a:t>
            </a:r>
            <a:r>
              <a:rPr lang="en-IN" sz="2400" dirty="0"/>
              <a:t>will keep on </a:t>
            </a:r>
            <a:r>
              <a:rPr lang="en-IN" sz="2400" dirty="0">
                <a:solidFill>
                  <a:srgbClr val="00B050"/>
                </a:solidFill>
              </a:rPr>
              <a:t>increasing</a:t>
            </a:r>
            <a:r>
              <a:rPr lang="en-IN" sz="2400" dirty="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r>
              <a:rPr lang="en-IN" sz="2400" dirty="0"/>
              <a:t> and </a:t>
            </a:r>
            <a:br>
              <a:rPr lang="en-IN" sz="2400" dirty="0"/>
            </a:b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 the</a:t>
            </a:r>
            <a:br>
              <a:rPr lang="en-IN" sz="2400" dirty="0"/>
            </a:br>
            <a:r>
              <a:rPr lang="en-IN" sz="2400" dirty="0"/>
              <a:t>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If </a:t>
            </a:r>
            <a:r>
              <a:rPr lang="en-IN" sz="2000" dirty="0" err="1"/>
              <a:t>preemption</a:t>
            </a:r>
            <a:r>
              <a:rPr lang="en-IN" sz="2000"/>
              <a:t>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It is the most basic </a:t>
            </a:r>
            <a:r>
              <a:rPr lang="en-IN" dirty="0">
                <a:solidFill>
                  <a:srgbClr val="C00000"/>
                </a:solidFill>
              </a:rPr>
              <a:t>type</a:t>
            </a:r>
            <a:r>
              <a:rPr lang="en-IN" dirty="0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run a “busy wait” lock. Unlike other locks, the </a:t>
            </a:r>
            <a:r>
              <a:rPr lang="en-IN" dirty="0">
                <a:solidFill>
                  <a:srgbClr val="C00000"/>
                </a:solidFill>
              </a:rPr>
              <a:t>thread</a:t>
            </a:r>
            <a:r>
              <a:rPr lang="en-IN" dirty="0"/>
              <a:t> does not go off to </a:t>
            </a:r>
            <a:r>
              <a:rPr lang="en-IN" dirty="0">
                <a:solidFill>
                  <a:srgbClr val="0070C0"/>
                </a:solidFill>
              </a:rPr>
              <a:t>sleep</a:t>
            </a:r>
            <a:r>
              <a:rPr lang="en-IN" dirty="0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can be used in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 dirty="0"/>
              <a:t> context where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After acquiring a spinlock,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 dirty="0"/>
              <a:t>Otherwise, a new </a:t>
            </a:r>
            <a:r>
              <a:rPr lang="en-IN" dirty="0">
                <a:solidFill>
                  <a:srgbClr val="0070C0"/>
                </a:solidFill>
              </a:rPr>
              <a:t>thread</a:t>
            </a:r>
            <a:r>
              <a:rPr lang="en-IN" dirty="0"/>
              <a:t> can run and that can try to acquire the lock. It will </a:t>
            </a:r>
            <a:r>
              <a:rPr lang="en-IN" dirty="0">
                <a:solidFill>
                  <a:srgbClr val="FF0000"/>
                </a:solidFill>
              </a:rPr>
              <a:t>block </a:t>
            </a:r>
            <a:r>
              <a:rPr lang="en-IN" dirty="0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 spinlock can also be visualized as a </a:t>
            </a:r>
            <a:r>
              <a:rPr lang="en-IN" dirty="0">
                <a:solidFill>
                  <a:srgbClr val="C00000"/>
                </a:solidFill>
              </a:rPr>
              <a:t>lock</a:t>
            </a:r>
            <a:r>
              <a:rPr lang="en-IN" dirty="0"/>
              <a:t> on the CPU. We don’t want to migrate the thread to a </a:t>
            </a:r>
            <a:r>
              <a:rPr lang="en-IN" dirty="0">
                <a:solidFill>
                  <a:srgbClr val="00B050"/>
                </a:solidFill>
              </a:rPr>
              <a:t>different</a:t>
            </a:r>
            <a:r>
              <a:rPr lang="en-IN" dirty="0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 dirty="0"/>
              <a:t>The kernel maintains a per CPU variable that indicates whether pre-emption is allowed or not</a:t>
            </a:r>
          </a:p>
          <a:p>
            <a:pPr lvl="1"/>
            <a:r>
              <a:rPr lang="en-IN" dirty="0"/>
              <a:t>If it is 0, </a:t>
            </a:r>
            <a:r>
              <a:rPr lang="en-IN" dirty="0" err="1"/>
              <a:t>preemption</a:t>
            </a:r>
            <a:r>
              <a:rPr lang="en-IN" dirty="0"/>
              <a:t> is allowed</a:t>
            </a:r>
          </a:p>
          <a:p>
            <a:pPr lvl="1"/>
            <a:r>
              <a:rPr lang="en-IN" dirty="0"/>
              <a:t>Else, it is disallowed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spinlock</a:t>
            </a:r>
            <a:r>
              <a:rPr lang="en-IN" dirty="0"/>
              <a:t> is held by a CPU, a </a:t>
            </a:r>
            <a:r>
              <a:rPr lang="en-IN" dirty="0">
                <a:solidFill>
                  <a:srgbClr val="FF0000"/>
                </a:solidFill>
              </a:rPr>
              <a:t>mutex</a:t>
            </a:r>
            <a:r>
              <a:rPr lang="en-IN" dirty="0"/>
              <a:t> is held by a task </a:t>
            </a:r>
          </a:p>
          <a:p>
            <a:r>
              <a:rPr lang="en-IN" dirty="0"/>
              <a:t>The task can go off to </a:t>
            </a:r>
            <a:r>
              <a:rPr lang="en-IN" dirty="0">
                <a:solidFill>
                  <a:srgbClr val="00B050"/>
                </a:solidFill>
              </a:rPr>
              <a:t>sleep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task_struct</a:t>
            </a:r>
            <a:r>
              <a:rPr lang="en-IN" sz="2000" dirty="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Supports the slow path/ fast path </a:t>
            </a:r>
            <a:r>
              <a:rPr lang="en-IN" sz="2400" dirty="0">
                <a:solidFill>
                  <a:srgbClr val="0070C0"/>
                </a:solidFill>
              </a:rPr>
              <a:t>concept</a:t>
            </a:r>
          </a:p>
          <a:p>
            <a:r>
              <a:rPr lang="en-IN" sz="2400" dirty="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 dirty="0">
                <a:cs typeface="Calibri"/>
              </a:rPr>
              <a:t>: Compare and exchange (acquire) as we have seen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 dirty="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 dirty="0">
                <a:cs typeface="Calibri"/>
              </a:rPr>
              <a:t>: We need to try to </a:t>
            </a:r>
            <a:r>
              <a:rPr lang="en-IN" sz="2400" dirty="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 dirty="0">
                <a:cs typeface="Calibri"/>
              </a:rPr>
              <a:t> the spinlock. However, if that does not seem to be possible, make the process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 dirty="0">
                <a:cs typeface="Calibri"/>
              </a:rPr>
              <a:t>. Lock the task in the </a:t>
            </a:r>
            <a:r>
              <a:rPr lang="en-IN" sz="2400" dirty="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 dirty="0">
                <a:cs typeface="Calibri"/>
              </a:rPr>
              <a:t> state.</a:t>
            </a:r>
          </a:p>
          <a:p>
            <a:endParaRPr lang="en-IN" dirty="0">
              <a:solidFill>
                <a:srgbClr val="000000"/>
              </a:solidFill>
              <a:cs typeface="Calibri"/>
            </a:endParaRPr>
          </a:p>
          <a:p>
            <a:endParaRPr lang="en-IN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Queued Spinlock or MCS lock (</a:t>
            </a:r>
            <a:r>
              <a:rPr lang="en-US" dirty="0" err="1"/>
              <a:t>qspinlock.c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linked list of </a:t>
            </a:r>
            <a:r>
              <a:rPr lang="en-US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 dirty="0"/>
              <a:t>Insert the given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(consisting of the current task) atomically to the end of this </a:t>
            </a:r>
            <a:r>
              <a:rPr lang="en-US" dirty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 dirty="0"/>
              <a:t>Uses complex </a:t>
            </a:r>
            <a:r>
              <a:rPr lang="en-US" dirty="0">
                <a:solidFill>
                  <a:srgbClr val="0070C0"/>
                </a:solidFill>
              </a:rPr>
              <a:t>lock-free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It is far more scalable than a regular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eliminates cache line </a:t>
            </a:r>
            <a:r>
              <a:rPr lang="en-US" dirty="0">
                <a:solidFill>
                  <a:srgbClr val="C00000"/>
                </a:solidFill>
              </a:rPr>
              <a:t>bouncing</a:t>
            </a:r>
            <a:r>
              <a:rPr lang="en-US" dirty="0"/>
              <a:t>: When we try to read/write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r>
              <a:rPr lang="en-US" dirty="0"/>
              <a:t> a copy of it needs to be brought into the </a:t>
            </a:r>
            <a:r>
              <a:rPr lang="en-US" dirty="0">
                <a:solidFill>
                  <a:srgbClr val="C00000"/>
                </a:solidFill>
              </a:rPr>
              <a:t>local cache</a:t>
            </a:r>
            <a:r>
              <a:rPr lang="en-US" dirty="0"/>
              <a:t>. When another core needs it, the entire cache line’s contents needs to be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 dirty="0"/>
              <a:t> to it.</a:t>
            </a:r>
          </a:p>
          <a:p>
            <a:r>
              <a:rPr lang="en-US" dirty="0" err="1"/>
              <a:t>osq_lock.c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 dirty="0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dirty="0" err="1">
                <a:sym typeface="Wingdings" panose="05000000000000000000" pitchFamily="2" charset="2"/>
              </a:rPr>
              <a:t>qrwlock.c</a:t>
            </a:r>
            <a:r>
              <a:rPr lang="en-US" dirty="0">
                <a:sym typeface="Wingdings" panose="05000000000000000000" pitchFamily="2" charset="2"/>
              </a:rPr>
              <a:t>  A reader writer lock that gives priority to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</a:t>
            </a:r>
            <a:r>
              <a:rPr lang="en-IN" sz="2400" dirty="0"/>
              <a:t>instance </a:t>
            </a:r>
            <a:r>
              <a:rPr lang="en-IN" sz="2400"/>
              <a:t>means </a:t>
            </a:r>
            <a:r>
              <a:rPr lang="en-IN" sz="2400" dirty="0"/>
              <a:t>that the lock </a:t>
            </a:r>
            <a:r>
              <a:rPr lang="en-IN" sz="2400"/>
              <a:t>was acquired </a:t>
            </a:r>
            <a:r>
              <a:rPr lang="en-IN" sz="2400" dirty="0"/>
              <a:t>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</a:t>
            </a:r>
            <a:r>
              <a:rPr lang="en-IN" sz="2400" dirty="0"/>
              <a:t>was </a:t>
            </a:r>
            <a:r>
              <a:rPr lang="en-IN" sz="2400"/>
              <a:t>acquired </a:t>
            </a:r>
            <a:r>
              <a:rPr lang="en-IN" sz="2400" dirty="0"/>
              <a:t>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/>
              <a:t>. </a:t>
            </a:r>
            <a:r>
              <a:rPr lang="en-IN" sz="2400" dirty="0"/>
              <a:t>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  <a:endParaRPr lang="en-IN" sz="2400"/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</a:t>
            </a:r>
            <a:r>
              <a:rPr lang="en-IN" sz="2400" dirty="0">
                <a:sym typeface="Wingdings" panose="05000000000000000000" pitchFamily="2" charset="2"/>
              </a:rPr>
              <a:t>It cannot have non-trivial cycles also.</a:t>
            </a:r>
            <a:endParaRPr lang="en-IN" sz="240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</a:t>
            </a:r>
            <a:r>
              <a:rPr lang="en-IN" sz="2400" dirty="0"/>
              <a:t>The thread holding the lock may never get a chance </a:t>
            </a:r>
            <a:r>
              <a:rPr lang="en-IN" sz="2400"/>
              <a:t>to </a:t>
            </a:r>
            <a:r>
              <a:rPr lang="en-IN" sz="2400" dirty="0"/>
              <a:t>execute and release it</a:t>
            </a:r>
            <a:r>
              <a:rPr lang="en-IN" sz="2400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rcu_read_lock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 err="1">
                <a:solidFill>
                  <a:srgbClr val="00B050"/>
                </a:solidFill>
              </a:rPr>
              <a:t>rcu_read_unlock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pretty much do nothing other than </a:t>
            </a:r>
            <a:r>
              <a:rPr lang="en-IN" dirty="0">
                <a:solidFill>
                  <a:srgbClr val="0070C0"/>
                </a:solidFill>
              </a:rPr>
              <a:t>disabling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enabling</a:t>
            </a:r>
            <a:r>
              <a:rPr lang="en-IN" dirty="0"/>
              <a:t> </a:t>
            </a:r>
            <a:r>
              <a:rPr lang="en-IN" dirty="0" err="1"/>
              <a:t>preemption</a:t>
            </a:r>
            <a:endParaRPr lang="en-IN" dirty="0"/>
          </a:p>
          <a:p>
            <a:r>
              <a:rPr lang="en-IN" dirty="0"/>
              <a:t>How does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dirty="0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B050"/>
                </a:solidFill>
              </a:rPr>
              <a:t>foreach_cpu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0070C0"/>
                </a:solidFill>
              </a:rPr>
              <a:t>run_curr_task_on_cpu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</a:t>
            </a:r>
            <a:r>
              <a:rPr lang="en-IN" sz="2400"/>
              <a:t>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</a:t>
            </a:r>
            <a:r>
              <a:rPr lang="en-IN" dirty="0"/>
              <a:t>,</a:t>
            </a:r>
            <a:r>
              <a:rPr lang="en-IN"/>
              <a:t>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</a:t>
                </a:r>
                <a:r>
                  <a:rPr lang="en-IN" dirty="0"/>
                  <a:t>,</a:t>
                </a:r>
                <a:r>
                  <a:rPr lang="en-IN"/>
                  <a:t>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86" t="-2827" r="-241" b="-3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6a79a8fb-7b40-40a8-a390-8f91f472256f"/>
    <ds:schemaRef ds:uri="http://schemas.microsoft.com/office/2006/documentManagement/types"/>
    <ds:schemaRef ds:uri="http://www.w3.org/XML/1998/namespace"/>
    <ds:schemaRef ds:uri="c88737bd-e2f2-432c-bced-1b4ea0827f15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13705</Words>
  <Application>Microsoft Office PowerPoint</Application>
  <PresentationFormat>Widescreen</PresentationFormat>
  <Paragraphs>1859</Paragraphs>
  <Slides>158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2025-04-09T12:44:25Z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